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66" r:id="rId2"/>
    <p:sldId id="287" r:id="rId3"/>
    <p:sldId id="325" r:id="rId4"/>
    <p:sldId id="337" r:id="rId5"/>
    <p:sldId id="328" r:id="rId6"/>
    <p:sldId id="326" r:id="rId7"/>
    <p:sldId id="327" r:id="rId8"/>
    <p:sldId id="329" r:id="rId9"/>
    <p:sldId id="330" r:id="rId10"/>
    <p:sldId id="331" r:id="rId11"/>
    <p:sldId id="332" r:id="rId12"/>
    <p:sldId id="333" r:id="rId13"/>
    <p:sldId id="334" r:id="rId14"/>
    <p:sldId id="336" r:id="rId15"/>
    <p:sldId id="339" r:id="rId16"/>
    <p:sldId id="335" r:id="rId17"/>
    <p:sldId id="338" r:id="rId18"/>
  </p:sldIdLst>
  <p:sldSz cx="9906000" cy="6858000" type="A4"/>
  <p:notesSz cx="6858000" cy="9144000"/>
  <p:embeddedFontLst>
    <p:embeddedFont>
      <p:font typeface="Adobe 고딕 Std B" panose="020B0800000000000000" pitchFamily="34" charset="-127"/>
      <p:bold r:id="rId20"/>
    </p:embeddedFont>
    <p:embeddedFont>
      <p:font typeface="10X10 Bold" panose="020D0604000000000000" pitchFamily="50" charset="-127"/>
      <p:regular r:id="rId21"/>
    </p:embeddedFont>
    <p:embeddedFont>
      <p:font typeface="맑은 고딕" panose="020B0503020000020004" pitchFamily="50" charset="-127"/>
      <p:regular r:id="rId22"/>
      <p:bold r:id="rId23"/>
    </p:embeddedFont>
  </p:embeddedFontLst>
  <p:defaultTextStyle>
    <a:defPPr>
      <a:defRPr lang="ko-KR"/>
    </a:defPPr>
    <a:lvl1pPr marL="0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8909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57818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36726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15635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94545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73453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52362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31270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3102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명호" initials="명" lastIdx="1" clrIdx="0">
    <p:extLst>
      <p:ext uri="{19B8F6BF-5375-455C-9EA6-DF929625EA0E}">
        <p15:presenceInfo xmlns:p15="http://schemas.microsoft.com/office/powerpoint/2012/main" userId="명호" providerId="None"/>
      </p:ext>
    </p:extLst>
  </p:cmAuthor>
  <p:cmAuthor id="2" name="명호" initials="명 [2]" lastIdx="1" clrIdx="1">
    <p:extLst>
      <p:ext uri="{19B8F6BF-5375-455C-9EA6-DF929625EA0E}">
        <p15:presenceInfo xmlns:p15="http://schemas.microsoft.com/office/powerpoint/2012/main" userId="ad95b425acd8e0a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966"/>
    <a:srgbClr val="E7D7BE"/>
    <a:srgbClr val="87B7BB"/>
    <a:srgbClr val="F1B92E"/>
    <a:srgbClr val="447D91"/>
    <a:srgbClr val="D94E39"/>
    <a:srgbClr val="FB716F"/>
    <a:srgbClr val="E8E8E8"/>
    <a:srgbClr val="FF9999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2" autoAdjust="0"/>
    <p:restoredTop sz="77518" autoAdjust="0"/>
  </p:normalViewPr>
  <p:slideViewPr>
    <p:cSldViewPr snapToGrid="0">
      <p:cViewPr varScale="1">
        <p:scale>
          <a:sx n="72" d="100"/>
          <a:sy n="72" d="100"/>
        </p:scale>
        <p:origin x="78" y="444"/>
      </p:cViewPr>
      <p:guideLst>
        <p:guide orient="horz" pos="2160"/>
        <p:guide pos="3817"/>
        <p:guide pos="310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ad95b425acd8e0a0" providerId="LiveId" clId="{3F5DE1A4-6522-4E81-8CD7-9865DB6C89AA}"/>
    <pc:docChg chg="undo custSel addSld modSld sldOrd">
      <pc:chgData name="" userId="ad95b425acd8e0a0" providerId="LiveId" clId="{3F5DE1A4-6522-4E81-8CD7-9865DB6C89AA}" dt="2018-12-25T14:10:11.244" v="1706" actId="20577"/>
      <pc:docMkLst>
        <pc:docMk/>
      </pc:docMkLst>
      <pc:sldChg chg="addSp modSp">
        <pc:chgData name="" userId="ad95b425acd8e0a0" providerId="LiveId" clId="{3F5DE1A4-6522-4E81-8CD7-9865DB6C89AA}" dt="2018-12-25T13:46:19.479" v="819" actId="20577"/>
        <pc:sldMkLst>
          <pc:docMk/>
          <pc:sldMk cId="2117747376" sldId="334"/>
        </pc:sldMkLst>
        <pc:spChg chg="mod">
          <ac:chgData name="" userId="ad95b425acd8e0a0" providerId="LiveId" clId="{3F5DE1A4-6522-4E81-8CD7-9865DB6C89AA}" dt="2018-12-25T13:43:01.110" v="701"/>
          <ac:spMkLst>
            <pc:docMk/>
            <pc:sldMk cId="2117747376" sldId="334"/>
            <ac:spMk id="7" creationId="{5A7BB91B-C7DD-4D71-A094-07409BCD50D9}"/>
          </ac:spMkLst>
        </pc:spChg>
        <pc:graphicFrameChg chg="add mod modGraphic">
          <ac:chgData name="" userId="ad95b425acd8e0a0" providerId="LiveId" clId="{3F5DE1A4-6522-4E81-8CD7-9865DB6C89AA}" dt="2018-12-25T13:46:19.479" v="819" actId="20577"/>
          <ac:graphicFrameMkLst>
            <pc:docMk/>
            <pc:sldMk cId="2117747376" sldId="334"/>
            <ac:graphicFrameMk id="2" creationId="{1A9198C7-F855-40B2-98D8-125741E81A35}"/>
          </ac:graphicFrameMkLst>
        </pc:graphicFrameChg>
      </pc:sldChg>
      <pc:sldChg chg="modSp add">
        <pc:chgData name="" userId="ad95b425acd8e0a0" providerId="LiveId" clId="{3F5DE1A4-6522-4E81-8CD7-9865DB6C89AA}" dt="2018-12-25T13:54:41.418" v="1435" actId="20577"/>
        <pc:sldMkLst>
          <pc:docMk/>
          <pc:sldMk cId="925639594" sldId="335"/>
        </pc:sldMkLst>
        <pc:spChg chg="mod">
          <ac:chgData name="" userId="ad95b425acd8e0a0" providerId="LiveId" clId="{3F5DE1A4-6522-4E81-8CD7-9865DB6C89AA}" dt="2018-12-25T13:54:41.418" v="1435" actId="20577"/>
          <ac:spMkLst>
            <pc:docMk/>
            <pc:sldMk cId="925639594" sldId="335"/>
            <ac:spMk id="7" creationId="{5A7BB91B-C7DD-4D71-A094-07409BCD50D9}"/>
          </ac:spMkLst>
        </pc:spChg>
        <pc:spChg chg="mod">
          <ac:chgData name="" userId="ad95b425acd8e0a0" providerId="LiveId" clId="{3F5DE1A4-6522-4E81-8CD7-9865DB6C89AA}" dt="2018-12-25T13:47:47.385" v="897" actId="14100"/>
          <ac:spMkLst>
            <pc:docMk/>
            <pc:sldMk cId="925639594" sldId="335"/>
            <ac:spMk id="8" creationId="{1DC426BE-3F51-4522-B809-70AA2D4B6FBC}"/>
          </ac:spMkLst>
        </pc:spChg>
      </pc:sldChg>
      <pc:sldChg chg="add">
        <pc:chgData name="" userId="ad95b425acd8e0a0" providerId="LiveId" clId="{3F5DE1A4-6522-4E81-8CD7-9865DB6C89AA}" dt="2018-12-25T13:46:24.126" v="820"/>
        <pc:sldMkLst>
          <pc:docMk/>
          <pc:sldMk cId="125724662" sldId="336"/>
        </pc:sldMkLst>
      </pc:sldChg>
      <pc:sldChg chg="addSp modSp add ord modTransition addCm delCm">
        <pc:chgData name="" userId="ad95b425acd8e0a0" providerId="LiveId" clId="{3F5DE1A4-6522-4E81-8CD7-9865DB6C89AA}" dt="2018-12-25T14:07:43.101" v="1653" actId="20577"/>
        <pc:sldMkLst>
          <pc:docMk/>
          <pc:sldMk cId="3087579918" sldId="337"/>
        </pc:sldMkLst>
        <pc:spChg chg="add mod">
          <ac:chgData name="" userId="ad95b425acd8e0a0" providerId="LiveId" clId="{3F5DE1A4-6522-4E81-8CD7-9865DB6C89AA}" dt="2018-12-25T14:04:28.291" v="1641" actId="115"/>
          <ac:spMkLst>
            <pc:docMk/>
            <pc:sldMk cId="3087579918" sldId="337"/>
            <ac:spMk id="6" creationId="{4552442C-E809-4E6F-95AC-54E25036230F}"/>
          </ac:spMkLst>
        </pc:spChg>
        <pc:spChg chg="mod">
          <ac:chgData name="" userId="ad95b425acd8e0a0" providerId="LiveId" clId="{3F5DE1A4-6522-4E81-8CD7-9865DB6C89AA}" dt="2018-12-25T14:04:11.041" v="1631" actId="6549"/>
          <ac:spMkLst>
            <pc:docMk/>
            <pc:sldMk cId="3087579918" sldId="337"/>
            <ac:spMk id="14" creationId="{00000000-0000-0000-0000-000000000000}"/>
          </ac:spMkLst>
        </pc:spChg>
        <pc:spChg chg="mod">
          <ac:chgData name="" userId="ad95b425acd8e0a0" providerId="LiveId" clId="{3F5DE1A4-6522-4E81-8CD7-9865DB6C89AA}" dt="2018-12-25T14:07:43.101" v="1653" actId="20577"/>
          <ac:spMkLst>
            <pc:docMk/>
            <pc:sldMk cId="3087579918" sldId="337"/>
            <ac:spMk id="15" creationId="{00000000-0000-0000-0000-000000000000}"/>
          </ac:spMkLst>
        </pc:spChg>
      </pc:sldChg>
      <pc:sldChg chg="delSp modSp add ord">
        <pc:chgData name="" userId="ad95b425acd8e0a0" providerId="LiveId" clId="{3F5DE1A4-6522-4E81-8CD7-9865DB6C89AA}" dt="2018-12-25T14:10:11.244" v="1706" actId="20577"/>
        <pc:sldMkLst>
          <pc:docMk/>
          <pc:sldMk cId="2444852157" sldId="338"/>
        </pc:sldMkLst>
        <pc:spChg chg="del">
          <ac:chgData name="" userId="ad95b425acd8e0a0" providerId="LiveId" clId="{3F5DE1A4-6522-4E81-8CD7-9865DB6C89AA}" dt="2018-12-25T14:08:48.624" v="1689" actId="478"/>
          <ac:spMkLst>
            <pc:docMk/>
            <pc:sldMk cId="2444852157" sldId="338"/>
            <ac:spMk id="6" creationId="{4552442C-E809-4E6F-95AC-54E25036230F}"/>
          </ac:spMkLst>
        </pc:spChg>
        <pc:spChg chg="mod">
          <ac:chgData name="" userId="ad95b425acd8e0a0" providerId="LiveId" clId="{3F5DE1A4-6522-4E81-8CD7-9865DB6C89AA}" dt="2018-12-25T14:10:11.244" v="1706" actId="20577"/>
          <ac:spMkLst>
            <pc:docMk/>
            <pc:sldMk cId="2444852157" sldId="338"/>
            <ac:spMk id="14" creationId="{00000000-0000-0000-0000-000000000000}"/>
          </ac:spMkLst>
        </pc:spChg>
        <pc:spChg chg="mod">
          <ac:chgData name="" userId="ad95b425acd8e0a0" providerId="LiveId" clId="{3F5DE1A4-6522-4E81-8CD7-9865DB6C89AA}" dt="2018-12-25T14:10:02.569" v="1695" actId="20577"/>
          <ac:spMkLst>
            <pc:docMk/>
            <pc:sldMk cId="2444852157" sldId="338"/>
            <ac:spMk id="15" creationId="{00000000-0000-0000-0000-000000000000}"/>
          </ac:spMkLst>
        </pc:spChg>
      </pc:sldChg>
      <pc:sldChg chg="add">
        <pc:chgData name="" userId="ad95b425acd8e0a0" providerId="LiveId" clId="{3F5DE1A4-6522-4E81-8CD7-9865DB6C89AA}" dt="2018-12-25T14:09:57.767" v="1691"/>
        <pc:sldMkLst>
          <pc:docMk/>
          <pc:sldMk cId="3474262080" sldId="339"/>
        </pc:sldMkLst>
      </pc:sldChg>
    </pc:docChg>
  </pc:docChgLst>
  <pc:docChgLst>
    <pc:chgData name="이 명호" userId="ad95b425acd8e0a0" providerId="LiveId" clId="{3F5DE1A4-6522-4E81-8CD7-9865DB6C89AA}"/>
    <pc:docChg chg="undo custSel delSld modSld sldOrd">
      <pc:chgData name="이 명호" userId="ad95b425acd8e0a0" providerId="LiveId" clId="{3F5DE1A4-6522-4E81-8CD7-9865DB6C89AA}" dt="2019-01-11T14:24:18.935" v="712" actId="2696"/>
      <pc:docMkLst>
        <pc:docMk/>
      </pc:docMkLst>
      <pc:sldChg chg="del">
        <pc:chgData name="이 명호" userId="ad95b425acd8e0a0" providerId="LiveId" clId="{3F5DE1A4-6522-4E81-8CD7-9865DB6C89AA}" dt="2019-01-11T14:24:18.935" v="712" actId="2696"/>
        <pc:sldMkLst>
          <pc:docMk/>
          <pc:sldMk cId="2680451099" sldId="317"/>
        </pc:sldMkLst>
      </pc:sldChg>
      <pc:sldChg chg="ord modTransition">
        <pc:chgData name="이 명호" userId="ad95b425acd8e0a0" providerId="LiveId" clId="{3F5DE1A4-6522-4E81-8CD7-9865DB6C89AA}" dt="2019-01-10T13:35:46.727" v="2"/>
        <pc:sldMkLst>
          <pc:docMk/>
          <pc:sldMk cId="1826826909" sldId="328"/>
        </pc:sldMkLst>
      </pc:sldChg>
      <pc:sldChg chg="addSp modSp modNotesTx">
        <pc:chgData name="이 명호" userId="ad95b425acd8e0a0" providerId="LiveId" clId="{3F5DE1A4-6522-4E81-8CD7-9865DB6C89AA}" dt="2019-01-10T14:10:48.200" v="707" actId="207"/>
        <pc:sldMkLst>
          <pc:docMk/>
          <pc:sldMk cId="2117747376" sldId="334"/>
        </pc:sldMkLst>
        <pc:spChg chg="mod">
          <ac:chgData name="이 명호" userId="ad95b425acd8e0a0" providerId="LiveId" clId="{3F5DE1A4-6522-4E81-8CD7-9865DB6C89AA}" dt="2019-01-10T14:10:48.200" v="707" actId="207"/>
          <ac:spMkLst>
            <pc:docMk/>
            <pc:sldMk cId="2117747376" sldId="334"/>
            <ac:spMk id="7" creationId="{5A7BB91B-C7DD-4D71-A094-07409BCD50D9}"/>
          </ac:spMkLst>
        </pc:spChg>
        <pc:spChg chg="add mod">
          <ac:chgData name="이 명호" userId="ad95b425acd8e0a0" providerId="LiveId" clId="{3F5DE1A4-6522-4E81-8CD7-9865DB6C89AA}" dt="2019-01-10T14:05:57.548" v="352" actId="1076"/>
          <ac:spMkLst>
            <pc:docMk/>
            <pc:sldMk cId="2117747376" sldId="334"/>
            <ac:spMk id="9" creationId="{D1DEC1EB-9473-4CBD-8964-90734CA38C6D}"/>
          </ac:spMkLst>
        </pc:spChg>
        <pc:graphicFrameChg chg="mod">
          <ac:chgData name="이 명호" userId="ad95b425acd8e0a0" providerId="LiveId" clId="{3F5DE1A4-6522-4E81-8CD7-9865DB6C89AA}" dt="2019-01-10T14:09:51.285" v="699" actId="1036"/>
          <ac:graphicFrameMkLst>
            <pc:docMk/>
            <pc:sldMk cId="2117747376" sldId="334"/>
            <ac:graphicFrameMk id="2" creationId="{1A9198C7-F855-40B2-98D8-125741E81A35}"/>
          </ac:graphicFrameMkLst>
        </pc:graphicFrameChg>
      </pc:sldChg>
      <pc:sldChg chg="addSp delSp modSp">
        <pc:chgData name="이 명호" userId="ad95b425acd8e0a0" providerId="LiveId" clId="{3F5DE1A4-6522-4E81-8CD7-9865DB6C89AA}" dt="2019-01-10T14:11:21.370" v="711" actId="20577"/>
        <pc:sldMkLst>
          <pc:docMk/>
          <pc:sldMk cId="125724662" sldId="336"/>
        </pc:sldMkLst>
        <pc:spChg chg="del mod">
          <ac:chgData name="이 명호" userId="ad95b425acd8e0a0" providerId="LiveId" clId="{3F5DE1A4-6522-4E81-8CD7-9865DB6C89AA}" dt="2019-01-10T14:09:38.991" v="679" actId="478"/>
          <ac:spMkLst>
            <pc:docMk/>
            <pc:sldMk cId="125724662" sldId="336"/>
            <ac:spMk id="7" creationId="{5A7BB91B-C7DD-4D71-A094-07409BCD50D9}"/>
          </ac:spMkLst>
        </pc:spChg>
        <pc:spChg chg="mod">
          <ac:chgData name="이 명호" userId="ad95b425acd8e0a0" providerId="LiveId" clId="{3F5DE1A4-6522-4E81-8CD7-9865DB6C89AA}" dt="2019-01-10T14:06:53.375" v="385" actId="108"/>
          <ac:spMkLst>
            <pc:docMk/>
            <pc:sldMk cId="125724662" sldId="336"/>
            <ac:spMk id="8" creationId="{1DC426BE-3F51-4522-B809-70AA2D4B6FBC}"/>
          </ac:spMkLst>
        </pc:spChg>
        <pc:spChg chg="add mod">
          <ac:chgData name="이 명호" userId="ad95b425acd8e0a0" providerId="LiveId" clId="{3F5DE1A4-6522-4E81-8CD7-9865DB6C89AA}" dt="2019-01-10T14:07:34.868" v="472"/>
          <ac:spMkLst>
            <pc:docMk/>
            <pc:sldMk cId="125724662" sldId="336"/>
            <ac:spMk id="9" creationId="{C60E689A-F40F-4950-9DFE-5A8556AD6E8C}"/>
          </ac:spMkLst>
        </pc:spChg>
        <pc:spChg chg="add mod">
          <ac:chgData name="이 명호" userId="ad95b425acd8e0a0" providerId="LiveId" clId="{3F5DE1A4-6522-4E81-8CD7-9865DB6C89AA}" dt="2019-01-10T14:10:34.666" v="703" actId="207"/>
          <ac:spMkLst>
            <pc:docMk/>
            <pc:sldMk cId="125724662" sldId="336"/>
            <ac:spMk id="10" creationId="{9683318E-3BE9-47F0-9ED4-4448DDC5C312}"/>
          </ac:spMkLst>
        </pc:spChg>
        <pc:graphicFrameChg chg="mod modGraphic">
          <ac:chgData name="이 명호" userId="ad95b425acd8e0a0" providerId="LiveId" clId="{3F5DE1A4-6522-4E81-8CD7-9865DB6C89AA}" dt="2019-01-10T14:11:21.370" v="711" actId="20577"/>
          <ac:graphicFrameMkLst>
            <pc:docMk/>
            <pc:sldMk cId="125724662" sldId="336"/>
            <ac:graphicFrameMk id="2" creationId="{1A9198C7-F855-40B2-98D8-125741E81A35}"/>
          </ac:graphicFrameMkLst>
        </pc:graphicFrame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B79DC-9EEC-4E0E-8800-EB5C0077FE64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47C7E-1472-4BF0-91C5-FA0EC5F31E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28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6474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37489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4487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원핫</a:t>
            </a:r>
            <a:r>
              <a:rPr lang="ko-KR" altLang="en-US" dirty="0"/>
              <a:t> 인코딩 방식으로 단어를 표현하면</a:t>
            </a:r>
            <a:r>
              <a:rPr lang="en-US" altLang="ko-KR" dirty="0"/>
              <a:t>, </a:t>
            </a:r>
            <a:r>
              <a:rPr lang="ko-KR" altLang="en-US" dirty="0"/>
              <a:t>단어의 수가 적을 때에는 문제가 안되지만 단어가 </a:t>
            </a:r>
            <a:r>
              <a:rPr lang="en-US" altLang="ko-KR" dirty="0"/>
              <a:t>10</a:t>
            </a:r>
            <a:r>
              <a:rPr lang="ko-KR" altLang="en-US" dirty="0"/>
              <a:t>만개라면 </a:t>
            </a:r>
            <a:r>
              <a:rPr lang="en-US" altLang="ko-KR" dirty="0"/>
              <a:t>10</a:t>
            </a:r>
            <a:r>
              <a:rPr lang="ko-KR" altLang="en-US" dirty="0"/>
              <a:t>개의 </a:t>
            </a:r>
            <a:r>
              <a:rPr lang="ko-KR" altLang="en-US" dirty="0" err="1"/>
              <a:t>백터로</a:t>
            </a:r>
            <a:r>
              <a:rPr lang="ko-KR" altLang="en-US" dirty="0"/>
              <a:t> 표시된다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만약 주어진 텍스트가 </a:t>
            </a:r>
            <a:r>
              <a:rPr lang="en-US" altLang="ko-KR" dirty="0"/>
              <a:t>20</a:t>
            </a:r>
            <a:r>
              <a:rPr lang="ko-KR" altLang="en-US" dirty="0"/>
              <a:t>개라면 </a:t>
            </a:r>
            <a:r>
              <a:rPr lang="en-US" altLang="ko-KR" dirty="0"/>
              <a:t>20*1000000</a:t>
            </a:r>
            <a:r>
              <a:rPr lang="ko-KR" altLang="en-US" dirty="0"/>
              <a:t>으로 된다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9558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3181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485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따라서 단어가 특정 문서에만 나타나는 희소성을 반영하기 위해서 </a:t>
            </a:r>
            <a:r>
              <a:rPr lang="en" altLang="ko-KR" dirty="0"/>
              <a:t>idf</a:t>
            </a:r>
            <a:r>
              <a:rPr lang="en-US" altLang="ko-KR" dirty="0"/>
              <a:t>(df</a:t>
            </a:r>
            <a:r>
              <a:rPr lang="ko-KR" altLang="en-US" dirty="0"/>
              <a:t>의 역수</a:t>
            </a:r>
            <a:r>
              <a:rPr lang="en-US" altLang="ko-KR" dirty="0"/>
              <a:t>)</a:t>
            </a:r>
            <a:r>
              <a:rPr lang="ko-KR" altLang="en-US" dirty="0"/>
              <a:t>를 </a:t>
            </a:r>
            <a:r>
              <a:rPr lang="en-US" altLang="ko-KR" dirty="0" err="1"/>
              <a:t>tf</a:t>
            </a:r>
            <a:r>
              <a:rPr lang="ko-KR" altLang="en-US" dirty="0"/>
              <a:t>에 곱한 값을 </a:t>
            </a:r>
            <a:r>
              <a:rPr lang="en-US" altLang="ko-KR" dirty="0" err="1"/>
              <a:t>tf</a:t>
            </a:r>
            <a:r>
              <a:rPr lang="ko-KR" altLang="en-US" dirty="0"/>
              <a:t> 대신 사용한다</a:t>
            </a:r>
            <a:endParaRPr lang="en-US" altLang="ko-KR" dirty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34013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8335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714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6542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8040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2327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415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50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6588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134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4"/>
            <a:ext cx="7429500" cy="2387600"/>
          </a:xfrm>
        </p:spPr>
        <p:txBody>
          <a:bodyPr anchor="b"/>
          <a:lstStyle>
            <a:lvl1pPr algn="ctr">
              <a:defRPr sz="6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40"/>
            <a:ext cx="7429500" cy="1655761"/>
          </a:xfrm>
        </p:spPr>
        <p:txBody>
          <a:bodyPr/>
          <a:lstStyle>
            <a:lvl1pPr marL="0" indent="0" algn="ctr">
              <a:buNone/>
              <a:defRPr sz="2500"/>
            </a:lvl1pPr>
            <a:lvl2pPr marL="478909" indent="0" algn="ctr">
              <a:buNone/>
              <a:defRPr sz="2100"/>
            </a:lvl2pPr>
            <a:lvl3pPr marL="957818" indent="0" algn="ctr">
              <a:buNone/>
              <a:defRPr sz="1900"/>
            </a:lvl3pPr>
            <a:lvl4pPr marL="1436726" indent="0" algn="ctr">
              <a:buNone/>
              <a:defRPr sz="1800"/>
            </a:lvl4pPr>
            <a:lvl5pPr marL="1915635" indent="0" algn="ctr">
              <a:buNone/>
              <a:defRPr sz="1800"/>
            </a:lvl5pPr>
            <a:lvl6pPr marL="2394545" indent="0" algn="ctr">
              <a:buNone/>
              <a:defRPr sz="1800"/>
            </a:lvl6pPr>
            <a:lvl7pPr marL="2873453" indent="0" algn="ctr">
              <a:buNone/>
              <a:defRPr sz="1800"/>
            </a:lvl7pPr>
            <a:lvl8pPr marL="3352362" indent="0" algn="ctr">
              <a:buNone/>
              <a:defRPr sz="1800"/>
            </a:lvl8pPr>
            <a:lvl9pPr marL="3831270" indent="0" algn="ctr">
              <a:buNone/>
              <a:defRPr sz="18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10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9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088982" y="365126"/>
            <a:ext cx="2135981" cy="581183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1039" y="365126"/>
            <a:ext cx="6284119" cy="581183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96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4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5879" y="1709741"/>
            <a:ext cx="8543925" cy="2852737"/>
          </a:xfrm>
        </p:spPr>
        <p:txBody>
          <a:bodyPr anchor="b"/>
          <a:lstStyle>
            <a:lvl1pPr>
              <a:defRPr sz="6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75879" y="4589464"/>
            <a:ext cx="8543925" cy="1500187"/>
          </a:xfrm>
        </p:spPr>
        <p:txBody>
          <a:bodyPr/>
          <a:lstStyle>
            <a:lvl1pPr marL="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1pPr>
            <a:lvl2pPr marL="47890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78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43672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19156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3945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287345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35236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383127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92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14914" y="1825625"/>
            <a:ext cx="421005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03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329" y="1681164"/>
            <a:ext cx="4190702" cy="82391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8909" indent="0">
              <a:buNone/>
              <a:defRPr sz="2100" b="1"/>
            </a:lvl2pPr>
            <a:lvl3pPr marL="957818" indent="0">
              <a:buNone/>
              <a:defRPr sz="1900" b="1"/>
            </a:lvl3pPr>
            <a:lvl4pPr marL="1436726" indent="0">
              <a:buNone/>
              <a:defRPr sz="1800" b="1"/>
            </a:lvl4pPr>
            <a:lvl5pPr marL="1915635" indent="0">
              <a:buNone/>
              <a:defRPr sz="1800" b="1"/>
            </a:lvl5pPr>
            <a:lvl6pPr marL="2394545" indent="0">
              <a:buNone/>
              <a:defRPr sz="1800" b="1"/>
            </a:lvl6pPr>
            <a:lvl7pPr marL="2873453" indent="0">
              <a:buNone/>
              <a:defRPr sz="1800" b="1"/>
            </a:lvl7pPr>
            <a:lvl8pPr marL="3352362" indent="0">
              <a:buNone/>
              <a:defRPr sz="1800" b="1"/>
            </a:lvl8pPr>
            <a:lvl9pPr marL="3831270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2329" y="2505077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4914" y="1681164"/>
            <a:ext cx="4211340" cy="82391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8909" indent="0">
              <a:buNone/>
              <a:defRPr sz="2100" b="1"/>
            </a:lvl2pPr>
            <a:lvl3pPr marL="957818" indent="0">
              <a:buNone/>
              <a:defRPr sz="1900" b="1"/>
            </a:lvl3pPr>
            <a:lvl4pPr marL="1436726" indent="0">
              <a:buNone/>
              <a:defRPr sz="1800" b="1"/>
            </a:lvl4pPr>
            <a:lvl5pPr marL="1915635" indent="0">
              <a:buNone/>
              <a:defRPr sz="1800" b="1"/>
            </a:lvl5pPr>
            <a:lvl6pPr marL="2394545" indent="0">
              <a:buNone/>
              <a:defRPr sz="1800" b="1"/>
            </a:lvl6pPr>
            <a:lvl7pPr marL="2873453" indent="0">
              <a:buNone/>
              <a:defRPr sz="1800" b="1"/>
            </a:lvl7pPr>
            <a:lvl8pPr marL="3352362" indent="0">
              <a:buNone/>
              <a:defRPr sz="1800" b="1"/>
            </a:lvl8pPr>
            <a:lvl9pPr marL="3831270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4914" y="2505077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94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876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68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8" y="457201"/>
            <a:ext cx="3194943" cy="1600200"/>
          </a:xfrm>
        </p:spPr>
        <p:txBody>
          <a:bodyPr anchor="b"/>
          <a:lstStyle>
            <a:lvl1pPr>
              <a:defRPr sz="33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341" y="987428"/>
            <a:ext cx="5014913" cy="4873625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328" y="2057401"/>
            <a:ext cx="3194943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78909" indent="0">
              <a:buNone/>
              <a:defRPr sz="1400"/>
            </a:lvl2pPr>
            <a:lvl3pPr marL="957818" indent="0">
              <a:buNone/>
              <a:defRPr sz="1300"/>
            </a:lvl3pPr>
            <a:lvl4pPr marL="1436726" indent="0">
              <a:buNone/>
              <a:defRPr sz="1100"/>
            </a:lvl4pPr>
            <a:lvl5pPr marL="1915635" indent="0">
              <a:buNone/>
              <a:defRPr sz="1100"/>
            </a:lvl5pPr>
            <a:lvl6pPr marL="2394545" indent="0">
              <a:buNone/>
              <a:defRPr sz="1100"/>
            </a:lvl6pPr>
            <a:lvl7pPr marL="2873453" indent="0">
              <a:buNone/>
              <a:defRPr sz="1100"/>
            </a:lvl7pPr>
            <a:lvl8pPr marL="3352362" indent="0">
              <a:buNone/>
              <a:defRPr sz="1100"/>
            </a:lvl8pPr>
            <a:lvl9pPr marL="383127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05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8" y="457201"/>
            <a:ext cx="3194943" cy="1600200"/>
          </a:xfrm>
        </p:spPr>
        <p:txBody>
          <a:bodyPr anchor="b"/>
          <a:lstStyle>
            <a:lvl1pPr>
              <a:defRPr sz="33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11341" y="987428"/>
            <a:ext cx="5014913" cy="4873625"/>
          </a:xfrm>
        </p:spPr>
        <p:txBody>
          <a:bodyPr/>
          <a:lstStyle>
            <a:lvl1pPr marL="0" indent="0">
              <a:buNone/>
              <a:defRPr sz="3300"/>
            </a:lvl1pPr>
            <a:lvl2pPr marL="478909" indent="0">
              <a:buNone/>
              <a:defRPr sz="2900"/>
            </a:lvl2pPr>
            <a:lvl3pPr marL="957818" indent="0">
              <a:buNone/>
              <a:defRPr sz="2500"/>
            </a:lvl3pPr>
            <a:lvl4pPr marL="1436726" indent="0">
              <a:buNone/>
              <a:defRPr sz="2100"/>
            </a:lvl4pPr>
            <a:lvl5pPr marL="1915635" indent="0">
              <a:buNone/>
              <a:defRPr sz="2100"/>
            </a:lvl5pPr>
            <a:lvl6pPr marL="2394545" indent="0">
              <a:buNone/>
              <a:defRPr sz="2100"/>
            </a:lvl6pPr>
            <a:lvl7pPr marL="2873453" indent="0">
              <a:buNone/>
              <a:defRPr sz="2100"/>
            </a:lvl7pPr>
            <a:lvl8pPr marL="3352362" indent="0">
              <a:buNone/>
              <a:defRPr sz="2100"/>
            </a:lvl8pPr>
            <a:lvl9pPr marL="3831270" indent="0">
              <a:buNone/>
              <a:defRPr sz="21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328" y="2057401"/>
            <a:ext cx="3194943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78909" indent="0">
              <a:buNone/>
              <a:defRPr sz="1400"/>
            </a:lvl2pPr>
            <a:lvl3pPr marL="957818" indent="0">
              <a:buNone/>
              <a:defRPr sz="1300"/>
            </a:lvl3pPr>
            <a:lvl4pPr marL="1436726" indent="0">
              <a:buNone/>
              <a:defRPr sz="1100"/>
            </a:lvl4pPr>
            <a:lvl5pPr marL="1915635" indent="0">
              <a:buNone/>
              <a:defRPr sz="1100"/>
            </a:lvl5pPr>
            <a:lvl6pPr marL="2394545" indent="0">
              <a:buNone/>
              <a:defRPr sz="1100"/>
            </a:lvl6pPr>
            <a:lvl7pPr marL="2873453" indent="0">
              <a:buNone/>
              <a:defRPr sz="1100"/>
            </a:lvl7pPr>
            <a:lvl8pPr marL="3352362" indent="0">
              <a:buNone/>
              <a:defRPr sz="1100"/>
            </a:lvl8pPr>
            <a:lvl9pPr marL="383127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19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5781" tIns="47892" rIns="95781" bIns="47892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9"/>
          </a:xfrm>
          <a:prstGeom prst="rect">
            <a:avLst/>
          </a:prstGeom>
        </p:spPr>
        <p:txBody>
          <a:bodyPr vert="horz" lIns="95781" tIns="47892" rIns="95781" bIns="47892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/>
              <a:t>2019-01-13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7196503" y="5795378"/>
            <a:ext cx="2577631" cy="934023"/>
            <a:chOff x="7340578" y="4421749"/>
            <a:chExt cx="1625391" cy="588972"/>
          </a:xfrm>
        </p:grpSpPr>
        <p:pic>
          <p:nvPicPr>
            <p:cNvPr id="9" name="Picture 2" descr="C:\Users\HHD\Downloads\인재개발원로고_가로.pn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8619"/>
            <a:stretch/>
          </p:blipFill>
          <p:spPr bwMode="auto">
            <a:xfrm>
              <a:off x="7340578" y="4421749"/>
              <a:ext cx="508266" cy="58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Users\HHD\Downloads\인재개발원로고_가로.pn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89"/>
            <a:stretch/>
          </p:blipFill>
          <p:spPr bwMode="auto">
            <a:xfrm>
              <a:off x="7853082" y="4421749"/>
              <a:ext cx="1112887" cy="58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1558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57818" rtl="0" eaLnBrk="1" latinLnBrk="1" hangingPunct="1">
        <a:lnSpc>
          <a:spcPct val="90000"/>
        </a:lnSpc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454" indent="-239454" algn="l" defTabSz="957818" rtl="0" eaLnBrk="1" latinLnBrk="1" hangingPunct="1">
        <a:lnSpc>
          <a:spcPct val="90000"/>
        </a:lnSpc>
        <a:spcBef>
          <a:spcPts val="1048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18363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197273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6181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55089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33999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12907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591816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070724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8909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7818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726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15635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94545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73453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52362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31270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ai.stanford.edu/~amaas/data/sentiment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ê´ë ¨ ì´ë¯¸ì§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49443">
            <a:off x="5351890" y="3119402"/>
            <a:ext cx="1228459" cy="122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576019" y="1160824"/>
            <a:ext cx="6802425" cy="92771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3535147" y="4838928"/>
            <a:ext cx="2765425" cy="647700"/>
          </a:xfrm>
          <a:prstGeom prst="roundRect">
            <a:avLst>
              <a:gd name="adj" fmla="val 50000"/>
            </a:avLst>
          </a:prstGeom>
          <a:solidFill>
            <a:srgbClr val="21242D"/>
          </a:solidFill>
          <a:ln>
            <a:noFill/>
          </a:ln>
          <a:effectLst>
            <a:outerShdw blurRad="1905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781" tIns="47892" rIns="95781" bIns="47892" rtlCol="0" anchor="ctr"/>
          <a:lstStyle/>
          <a:p>
            <a:pPr algn="ctr"/>
            <a:r>
              <a:rPr lang="en-US" altLang="ko-KR" sz="2500" dirty="0">
                <a:solidFill>
                  <a:prstClr val="white">
                    <a:lumMod val="95000"/>
                  </a:prst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START</a:t>
            </a:r>
            <a:endParaRPr lang="ko-KR" altLang="en-US" sz="2500" dirty="0">
              <a:solidFill>
                <a:prstClr val="white">
                  <a:lumMod val="95000"/>
                </a:prst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3802">
            <a:off x="3244983" y="3041285"/>
            <a:ext cx="1353852" cy="135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ê´ë ¨ ì´ë¯¸ì§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8091">
            <a:off x="4716886" y="3441173"/>
            <a:ext cx="584915" cy="58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2139031" y="2180427"/>
            <a:ext cx="5676405" cy="835383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Chapter 1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 마이닝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(Text mining)</a:t>
            </a:r>
          </a:p>
        </p:txBody>
      </p:sp>
    </p:spTree>
    <p:extLst>
      <p:ext uri="{BB962C8B-B14F-4D97-AF65-F5344CB8AC3E}">
        <p14:creationId xmlns:p14="http://schemas.microsoft.com/office/powerpoint/2010/main" val="3346977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토큰화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(n-gram)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러시아에 갔다가 러시아 월드컵을 관람했다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단어토큰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{“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관람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”}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2-gram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토큰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{“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월드컵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 관람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”}</a:t>
            </a:r>
          </a:p>
        </p:txBody>
      </p:sp>
    </p:spTree>
    <p:extLst>
      <p:ext uri="{BB962C8B-B14F-4D97-AF65-F5344CB8AC3E}">
        <p14:creationId xmlns:p14="http://schemas.microsoft.com/office/powerpoint/2010/main" val="3866054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토큰화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(n-gram)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448386" y="3182111"/>
            <a:ext cx="7009228" cy="1943379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원핫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(one-hot)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인코딩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단어모음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단어벡터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(Word Vector)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방법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BB91B-C7DD-4D71-A094-07409BCD50D9}"/>
              </a:ext>
            </a:extLst>
          </p:cNvPr>
          <p:cNvSpPr/>
          <p:nvPr/>
        </p:nvSpPr>
        <p:spPr>
          <a:xfrm>
            <a:off x="1164696" y="1977396"/>
            <a:ext cx="8643816" cy="1204715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n-gram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을 허용하면 토큰화 대상의 수가 크게 증가한다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토큰화 한 결과를 수치로 만드는 방법</a:t>
            </a:r>
          </a:p>
        </p:txBody>
      </p:sp>
    </p:spTree>
    <p:extLst>
      <p:ext uri="{BB962C8B-B14F-4D97-AF65-F5344CB8AC3E}">
        <p14:creationId xmlns:p14="http://schemas.microsoft.com/office/powerpoint/2010/main" val="1375121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원핫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(one-hot)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인코딩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BB91B-C7DD-4D71-A094-07409BCD50D9}"/>
              </a:ext>
            </a:extLst>
          </p:cNvPr>
          <p:cNvSpPr/>
          <p:nvPr/>
        </p:nvSpPr>
        <p:spPr>
          <a:xfrm>
            <a:off x="1164696" y="1977396"/>
            <a:ext cx="8643816" cy="415937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토큰에 고유 번호를 배정하고 모든 고유번호 위치의 한 컬럼만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1,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나머지 컬럼은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인 벡터로 표시하는 방법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러시아에 갔다가 러시아 월드컵을 관람했다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토큰사전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{“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”:0,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”:1,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”:2,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”:3,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관람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”:4}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  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{1,0,0,0,0}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{0,1,0,0,0}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갔다   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{0,0,1,0,0}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{0,0,0,1,0}</a:t>
            </a:r>
          </a:p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관람    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{0,0,0,0,1}</a:t>
            </a:r>
          </a:p>
        </p:txBody>
      </p:sp>
    </p:spTree>
    <p:extLst>
      <p:ext uri="{BB962C8B-B14F-4D97-AF65-F5344CB8AC3E}">
        <p14:creationId xmlns:p14="http://schemas.microsoft.com/office/powerpoint/2010/main" val="2183795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BOW(Bag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of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Word,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단어모음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BB91B-C7DD-4D71-A094-07409BCD50D9}"/>
              </a:ext>
            </a:extLst>
          </p:cNvPr>
          <p:cNvSpPr/>
          <p:nvPr/>
        </p:nvSpPr>
        <p:spPr>
          <a:xfrm>
            <a:off x="631092" y="2434598"/>
            <a:ext cx="8643816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단어사전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{“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”:0,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오늘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”:1,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미국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”:2,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“:3,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”:4, 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            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축구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“:5,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:6, … 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중국“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:4999}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Text_1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</a:t>
            </a:r>
            <a:r>
              <a:rPr lang="en-US" altLang="ko-KR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러시아에 갔다가 </a:t>
            </a:r>
            <a:r>
              <a:rPr lang="ko-KR" altLang="en-US" sz="2400" dirty="0" smtClean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월드컵을 </a:t>
            </a:r>
            <a:r>
              <a:rPr lang="ko-KR" altLang="en-US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관람했다</a:t>
            </a:r>
            <a:r>
              <a:rPr lang="en-US" altLang="ko-KR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표현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문장에 들어있는 단어의 컬럼만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나머지 컬럼은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으로 표현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.)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A9198C7-F855-40B2-98D8-125741E81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04700"/>
              </p:ext>
            </p:extLst>
          </p:nvPr>
        </p:nvGraphicFramePr>
        <p:xfrm>
          <a:off x="826684" y="4770910"/>
          <a:ext cx="8252633" cy="1173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24369">
                  <a:extLst>
                    <a:ext uri="{9D8B030D-6E8A-4147-A177-3AD203B41FA5}">
                      <a16:colId xmlns:a16="http://schemas.microsoft.com/office/drawing/2014/main" val="1672933532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02883626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851944737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556704674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083870780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739225284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585307595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298711687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978335250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028049147"/>
                    </a:ext>
                  </a:extLst>
                </a:gridCol>
              </a:tblGrid>
              <a:tr h="3376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문장번호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4999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88172"/>
                  </a:ext>
                </a:extLst>
              </a:tr>
              <a:tr h="3376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Text_1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4991080"/>
                  </a:ext>
                </a:extLst>
              </a:tr>
              <a:tr h="337654">
                <a:tc>
                  <a:txBody>
                    <a:bodyPr/>
                    <a:lstStyle/>
                    <a:p>
                      <a:pPr marL="0" marR="0" lvl="0" indent="0" algn="ctr" defTabSz="9578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Text_2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044765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D1DEC1EB-9473-4CBD-8964-90734CA38C6D}"/>
              </a:ext>
            </a:extLst>
          </p:cNvPr>
          <p:cNvSpPr/>
          <p:nvPr/>
        </p:nvSpPr>
        <p:spPr>
          <a:xfrm>
            <a:off x="1164696" y="1755142"/>
            <a:ext cx="8643816" cy="46605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문장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을 하나의 벡터로 만드는 방법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7747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문서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 행렬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(Word Vector)</a:t>
            </a:r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1A9198C7-F855-40B2-98D8-125741E81A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9641534"/>
              </p:ext>
            </p:extLst>
          </p:nvPr>
        </p:nvGraphicFramePr>
        <p:xfrm>
          <a:off x="826684" y="4757651"/>
          <a:ext cx="8252633" cy="11734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1424369">
                  <a:extLst>
                    <a:ext uri="{9D8B030D-6E8A-4147-A177-3AD203B41FA5}">
                      <a16:colId xmlns:a16="http://schemas.microsoft.com/office/drawing/2014/main" val="1672933532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02883626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851944737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556704674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083870780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739225284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585307595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2298711687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978335250"/>
                    </a:ext>
                  </a:extLst>
                </a:gridCol>
                <a:gridCol w="758696">
                  <a:extLst>
                    <a:ext uri="{9D8B030D-6E8A-4147-A177-3AD203B41FA5}">
                      <a16:colId xmlns:a16="http://schemas.microsoft.com/office/drawing/2014/main" val="1028049147"/>
                    </a:ext>
                  </a:extLst>
                </a:gridCol>
              </a:tblGrid>
              <a:tr h="33765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문장번호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…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4999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88172"/>
                  </a:ext>
                </a:extLst>
              </a:tr>
              <a:tr h="33765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 smtClean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Doc_1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2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1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4991080"/>
                  </a:ext>
                </a:extLst>
              </a:tr>
              <a:tr h="337654">
                <a:tc>
                  <a:txBody>
                    <a:bodyPr/>
                    <a:lstStyle/>
                    <a:p>
                      <a:pPr marL="0" marR="0" lvl="0" indent="0" algn="ctr" defTabSz="957818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kern="1200" dirty="0" smtClean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Doc_2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0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kern="1200" dirty="0">
                          <a:solidFill>
                            <a:schemeClr val="bg1"/>
                          </a:solidFill>
                          <a:latin typeface="10X10 Bold" panose="020D0604000000000000" pitchFamily="50" charset="-127"/>
                          <a:ea typeface="10X10 Bold" panose="020D0604000000000000" pitchFamily="50" charset="-127"/>
                          <a:cs typeface="+mn-cs"/>
                        </a:rPr>
                        <a:t>2</a:t>
                      </a:r>
                      <a:endParaRPr lang="ko-KR" altLang="en-US" sz="2000" kern="1200" dirty="0">
                        <a:solidFill>
                          <a:schemeClr val="bg1"/>
                        </a:solidFill>
                        <a:latin typeface="10X10 Bold" panose="020D0604000000000000" pitchFamily="50" charset="-127"/>
                        <a:ea typeface="10X10 Bold" panose="020D0604000000000000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8044765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C60E689A-F40F-4950-9DFE-5A8556AD6E8C}"/>
              </a:ext>
            </a:extLst>
          </p:cNvPr>
          <p:cNvSpPr/>
          <p:nvPr/>
        </p:nvSpPr>
        <p:spPr>
          <a:xfrm>
            <a:off x="1164696" y="1755142"/>
            <a:ext cx="8643816" cy="46605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확장하여 문서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(document)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단위로 표현하는 것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9683318E-3BE9-47F0-9ED4-4448DDC5C312}"/>
              </a:ext>
            </a:extLst>
          </p:cNvPr>
          <p:cNvSpPr/>
          <p:nvPr/>
        </p:nvSpPr>
        <p:spPr>
          <a:xfrm>
            <a:off x="631092" y="2434598"/>
            <a:ext cx="8643816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단어사전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{“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”:0,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오늘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”:1,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미국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”:2,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“:3,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”:4, 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            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축구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“:5,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:6, … , 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중국“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:4999}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 smtClean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Doc_1</a:t>
            </a:r>
            <a:r>
              <a:rPr lang="ko-KR" altLang="en-US" sz="2400" dirty="0" smtClean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</a:t>
            </a:r>
            <a:r>
              <a:rPr lang="en-US" altLang="ko-KR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어제 러시아에 갔다가 </a:t>
            </a:r>
            <a:r>
              <a:rPr lang="ko-KR" altLang="en-US" sz="2400" dirty="0" smtClean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월드컵을 </a:t>
            </a:r>
            <a:r>
              <a:rPr lang="ko-KR" altLang="en-US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관람했다</a:t>
            </a:r>
            <a:r>
              <a:rPr lang="en-US" altLang="ko-KR" sz="2400" dirty="0">
                <a:solidFill>
                  <a:srgbClr val="FFD966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표현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문장에 들어있는 단어의 컬럼만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나머지 컬럼은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0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으로 표현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125724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 – ex02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00013" y="3134419"/>
            <a:ext cx="5305973" cy="589162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BOW</a:t>
            </a:r>
            <a:r>
              <a:rPr lang="ko-KR" altLang="en-US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활용한 분석</a:t>
            </a:r>
            <a:endParaRPr lang="en-US" altLang="ko-KR" sz="3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4262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9087984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tf-idf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(term frequency-inverse document frequency)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A7BB91B-C7DD-4D71-A094-07409BCD50D9}"/>
              </a:ext>
            </a:extLst>
          </p:cNvPr>
          <p:cNvSpPr/>
          <p:nvPr/>
        </p:nvSpPr>
        <p:spPr>
          <a:xfrm>
            <a:off x="1164696" y="1977396"/>
            <a:ext cx="8643816" cy="3790038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tf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란 단어가 각 문서에서 발생한 빈도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단어가 등장한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‘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문서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 빈도를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df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라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적은 문서에서 발견될수록 가치 있는 정보라고 할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많은 문서에 등장하는 단어일수록 일반적인 단어이며 이러한 공통적인 단어는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tf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가 크다고 하여도 비중을 낮추어야 분석이 제대로 이루어질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5639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 – ex03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00013" y="3134419"/>
            <a:ext cx="5305973" cy="589162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tf-idf</a:t>
            </a:r>
            <a:r>
              <a:rPr lang="ko-KR" altLang="en-US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활용한 분석</a:t>
            </a:r>
            <a:endParaRPr lang="en-US" altLang="ko-KR" sz="3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4852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텍스트마이닝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(Text mining)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개념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텍스트분석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+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데이터마이닝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=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 마이닝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텍스트로부터 유의미한 정보를 추출하는 과정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-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글의 목적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글쓴이의 성향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찬성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반대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기분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기쁨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슬픔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/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우울함 등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0525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텍스트마이닝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(Text mining)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사용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3790038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트위터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블로그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페이스북 등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SNS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글을 분석하여 소비자들의 반응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감성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트렌드를 파악하거나 개인별 마케팅이나 상품 피드백을 분석하는데 사용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이메일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웹사이트 댓글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신문기사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콜센터 상담기록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도서 등을 분석하여 글의 주요 내용을 파악하거나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문서의 특징을 추출하거나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유사한 글이나 저자를 찾는 작업 등을 수행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인공지능 스피커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챗봇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등에서도 기본적으로 텍스트 분석이 필요하다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22591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 – ex01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2300013" y="2433054"/>
            <a:ext cx="5305973" cy="108160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ko-KR" altLang="en-US" sz="32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스텐포드</a:t>
            </a:r>
            <a:r>
              <a:rPr lang="ko-KR" altLang="en-US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대학의 </a:t>
            </a:r>
            <a:r>
              <a:rPr lang="ko-KR" altLang="en-US" sz="32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앤드류</a:t>
            </a:r>
            <a:r>
              <a:rPr lang="ko-KR" altLang="en-US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마스가 수집한 영화 리뷰 텍스트 분석</a:t>
            </a:r>
            <a:endParaRPr lang="en-US" altLang="ko-KR" sz="3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552442C-E809-4E6F-95AC-54E25036230F}"/>
              </a:ext>
            </a:extLst>
          </p:cNvPr>
          <p:cNvSpPr/>
          <p:nvPr/>
        </p:nvSpPr>
        <p:spPr>
          <a:xfrm>
            <a:off x="255485" y="3870915"/>
            <a:ext cx="9395031" cy="589162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3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http://ai.stanford.edu/~amaas/data/sentiment/</a:t>
            </a:r>
            <a:endParaRPr lang="en-US" altLang="ko-KR" sz="3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87579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코퍼스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(corpus,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말뭉치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305137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 분석에 주어진 전체 문서 집합을 말뭉치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(corpus)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라고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문서란 코퍼스 내의 한 단위의 텍스트를 말한다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ex)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하나의 블로그는 문서이고 분석할 대상 블로그가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천개이면 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	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천개 블로그 집합이 말뭉치 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코퍼스에서 의미 있는 단어를 추출하는 작업을 파싱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(parsing)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이라고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6826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표현 방법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305137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텍스트는 대표적인 비정형 데이터이다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먼저 비정형 데이터인 글자로부터 정형화된 데이터인 수치 데이터를 얻어야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사람이 단어나 문장의 의미를 인식하듯이 컴퓨터가 단어 자체 의미를 직접 파악 할 수는 없다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컴퓨터가 다루는 텍스트 단위를 토큰이라고 하고 주어진 텍스트를 토큰으로 나누는 작업을 토큰화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(tokenize)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라고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5962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토큰화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(tokenize)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415937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먼저 토큰화의 단위를 단어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(word)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할지 아니면 글자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(character)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단위로 할지를 정해야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단어를 어근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(stem)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으로 변환하면 어미 변화를 무시하거나 조사를 무시하게 되어 텍스트에 들어 있던 정보를 잃게 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글자 단위로 토큰화를 하면 어근으로 변환할 때 정보를 잃는 문제를 피할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영어는 알파벳이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26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글자이므로 음절단위의 토큰의 수가 매우 적다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한글은 음절 단위로 나누면 음절의 수가 수천 가지가 될 것이다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53221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토큰화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(tokenize)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 종류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1943379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(word)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글자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(character)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n-gram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단위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6267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4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2" y="42871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텍스트마이닝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(Text mining)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DC426BE-3F51-4522-B809-70AA2D4B6FBC}"/>
              </a:ext>
            </a:extLst>
          </p:cNvPr>
          <p:cNvSpPr/>
          <p:nvPr/>
        </p:nvSpPr>
        <p:spPr>
          <a:xfrm>
            <a:off x="427077" y="1047662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n-gram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단위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BAE1628-005E-4CFF-B976-776A4553D58B}"/>
              </a:ext>
            </a:extLst>
          </p:cNvPr>
          <p:cNvSpPr/>
          <p:nvPr/>
        </p:nvSpPr>
        <p:spPr>
          <a:xfrm>
            <a:off x="1012296" y="1824996"/>
            <a:ext cx="8643816" cy="342070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n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개의 연속된 단어를 하나로 취급하는 방법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예를들어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 월드컵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이라는 표현을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러시아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“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월드컵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”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두 개의 독립된 단어로만 취급하지 않고 두 단어로 구성된 하나의 토큰으로 취급한다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- n=2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경우를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bi-gram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이라고도 부른다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-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단어의 개수가 늘어난 효과를 얻는다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48548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5426</TotalTime>
  <Words>1022</Words>
  <Application>Microsoft Office PowerPoint</Application>
  <PresentationFormat>A4 용지(210x297mm)</PresentationFormat>
  <Paragraphs>207</Paragraphs>
  <Slides>17</Slides>
  <Notes>16</Notes>
  <HiddenSlides>1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Wingdings</vt:lpstr>
      <vt:lpstr>Adobe 고딕 Std B</vt:lpstr>
      <vt:lpstr>10X10 Bold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이 명호</cp:lastModifiedBy>
  <cp:revision>237</cp:revision>
  <dcterms:created xsi:type="dcterms:W3CDTF">2018-05-09T06:13:43Z</dcterms:created>
  <dcterms:modified xsi:type="dcterms:W3CDTF">2019-01-13T10:07:52Z</dcterms:modified>
</cp:coreProperties>
</file>